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57" r:id="rId7"/>
    <p:sldId id="269" r:id="rId8"/>
    <p:sldId id="270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41" autoAdjust="0"/>
    <p:restoredTop sz="94660"/>
  </p:normalViewPr>
  <p:slideViewPr>
    <p:cSldViewPr snapToGrid="0">
      <p:cViewPr varScale="1">
        <p:scale>
          <a:sx n="67" d="100"/>
          <a:sy n="67" d="100"/>
        </p:scale>
        <p:origin x="6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205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B7BF4-6282-858A-8516-AC9402E03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7255D7-0AB9-C42C-8DF8-2E8EE4C34E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D1294-F763-A2CA-E5CD-F15A4D747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2515A-FBD3-4F3E-8182-699A49FCE809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1C359-EA2D-220F-28FE-3AF048EBF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E0E8C-3023-5BDD-3725-A19AA6855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CA99-E82A-4DA9-B3AB-11CA75585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688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0E4B0-3D40-1B04-A60E-A25D14CC7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77C9D1-915C-BFCB-17B2-CE4270DB6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7E330-F4D3-95B7-FDB4-7B7FF3C4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2515A-FBD3-4F3E-8182-699A49FCE809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F0E9C-0911-2B97-8B63-5A039D807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ED37C-4C20-E5E4-81B3-0315C44C0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CA99-E82A-4DA9-B3AB-11CA75585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31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49613E-5DA4-343C-7BCC-CDAF8079F9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5D3DEA-A845-A6E1-2698-C25B6149AA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C670E-9E77-5BF6-F9E9-2F5E4C4A4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2515A-FBD3-4F3E-8182-699A49FCE809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1A0A54-D839-A667-04ED-10331D0CF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626C5-999B-884C-1243-51C88E6A4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CA99-E82A-4DA9-B3AB-11CA75585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840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7B647-F35C-8576-413A-BB8B49039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87163-47D3-5CD5-4161-56E6BEC6C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AA97D-1427-12F9-5F62-122E9532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2515A-FBD3-4F3E-8182-699A49FCE809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4EB11-C56C-5E2C-2DF0-42AD8588A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0204C-9E3E-4100-0E78-950F0D891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CA99-E82A-4DA9-B3AB-11CA75585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044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91B6-2151-4823-074B-4B5CDB31D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8DB83-6036-D4E9-A5BA-1B63D168B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DAEDE-C756-55A3-8B74-3D7577BDD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2515A-FBD3-4F3E-8182-699A49FCE809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74733-CE5B-BC6F-1D62-D1D995E21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8A0E5-B560-557C-7D60-0DE4003D4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CA99-E82A-4DA9-B3AB-11CA75585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776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FED9F-266A-7073-756A-3B38A5B70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AF247-7F0F-451B-5436-9CABE6B72F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92A92D-6D27-FB79-422E-C8A998418A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2B8C61-5674-7F75-166F-032E2C91E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2515A-FBD3-4F3E-8182-699A49FCE809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FF14FA-48FB-22E5-3D08-E3DC79C06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11D904-C540-B762-1371-679F35B93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CA99-E82A-4DA9-B3AB-11CA75585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7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0CC4E-9635-9E93-E037-90532A86D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BC55C6-644B-1B6F-1DFE-191530331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91EE7E-E29D-4300-B243-B5C55590A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42BF56-8301-DA3A-3DC6-F6C07A27A5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31B08D-D785-2EFF-7F84-FB09BB19D7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CDC01C-49E6-F352-6203-09D9F61EE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2515A-FBD3-4F3E-8182-699A49FCE809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339035-3AC9-DA10-66BC-AEBFBDF1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0EFB67-5657-221F-D8D5-78102C5F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CA99-E82A-4DA9-B3AB-11CA75585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831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9CC3A-4FC9-D557-7B94-E53A25F08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D46C92-8872-FEB9-93A2-9C7572BC4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2515A-FBD3-4F3E-8182-699A49FCE809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74A07-75A9-EAA4-4CB4-F3B194809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3363D0-568F-7CF9-55D4-5352F97FD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CA99-E82A-4DA9-B3AB-11CA75585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03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AFFF63-9557-BE6B-ADA9-B0AF57CF8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2515A-FBD3-4F3E-8182-699A49FCE809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1CC248-CD39-11B4-C742-3A12510E5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D20E52-0367-0500-57C6-ED1918E2C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CA99-E82A-4DA9-B3AB-11CA75585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21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DEC8F-10F1-78ED-2E2E-62051C60D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DCB4C-0AF5-EE5D-5CAE-6C30FB63A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73D1EF-FAA5-CCA2-503B-250100CBA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51C9F5-4251-3CA3-82A4-B1199EEC5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2515A-FBD3-4F3E-8182-699A49FCE809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484EDB-9A57-1FB5-5D49-7CB7EA91B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F85899-2662-C744-1E39-666C4C315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CA99-E82A-4DA9-B3AB-11CA75585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904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53046-78AF-251B-92AC-D30BE8014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574BF6-1F10-29C1-7819-BFB960D19C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6345AA-BCBF-F7C6-4D68-8E87BF80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CB6720-1BB3-BFFC-A830-21461BDA5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2515A-FBD3-4F3E-8182-699A49FCE809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62DB1B-A189-C942-917B-664FF29FD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15041-4B41-C362-69CC-DC02F2C44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CA99-E82A-4DA9-B3AB-11CA75585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050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973AF0-CB09-E268-66B6-9E03A8F07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464BE2-5821-C183-15FA-59A749511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22B71-B4C5-C508-ED52-98FF1E685A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2515A-FBD3-4F3E-8182-699A49FCE809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FBF41-2E02-A2FE-59E5-3249777F2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8776A-55F2-0C08-ADDE-E46022FAA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7CA99-E82A-4DA9-B3AB-11CA75585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498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12.png"/><Relationship Id="rId4" Type="http://schemas.openxmlformats.org/officeDocument/2006/relationships/image" Target="../media/image3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A11F4-FDE4-6000-7CFA-4D20769E2B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Puzzling Perimeter - 1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79DBD6-0724-D2E0-B390-4D0AB455B6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6069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76564-66F8-82E6-6A20-3EA4DF0C9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EF174-6F4C-3F3D-90E9-2884988E7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answers are not all the same.</a:t>
            </a:r>
            <a:br>
              <a:rPr lang="en-GB" dirty="0"/>
            </a:br>
            <a:endParaRPr lang="en-GB" dirty="0"/>
          </a:p>
          <a:p>
            <a:r>
              <a:rPr lang="en-GB" dirty="0"/>
              <a:t>The answer is simply the sum of the two numbers, doubled.</a:t>
            </a:r>
          </a:p>
        </p:txBody>
      </p:sp>
    </p:spTree>
    <p:extLst>
      <p:ext uri="{BB962C8B-B14F-4D97-AF65-F5344CB8AC3E}">
        <p14:creationId xmlns:p14="http://schemas.microsoft.com/office/powerpoint/2010/main" val="3525617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9075E-9F14-8317-50A9-787E2D58E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E8D3-DAAA-5489-06FD-59EDC650A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37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𝟏𝟎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296234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296234"/>
                <a:ext cx="396262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3064390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𝟏𝟐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55619" y="5300484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619" y="5300484"/>
                <a:ext cx="396262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308868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74414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𝟕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74414"/>
                <a:ext cx="396262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305759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305759"/>
                <a:ext cx="396262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1810677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74414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𝟕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74414"/>
                <a:ext cx="396262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296234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296234"/>
                <a:ext cx="396262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106301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𝟐𝟐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29623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𝟏𝟓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296234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3809105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𝟐𝟐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29623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𝟐𝟏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296234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249429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𝟏𝟒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29623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𝟏𝟏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296234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1399676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72568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𝟏𝟏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72568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29623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𝟏𝟓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296234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73097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73097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3543764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2050614"/>
                <a:ext cx="5132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𝟏𝟏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2050614"/>
                <a:ext cx="513282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258134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258134"/>
                <a:ext cx="375424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5998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599844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5DEC3EC-61E9-618B-F35E-731E4AD93041}"/>
                  </a:ext>
                </a:extLst>
              </p:cNvPr>
              <p:cNvSpPr txBox="1"/>
              <p:nvPr/>
            </p:nvSpPr>
            <p:spPr>
              <a:xfrm>
                <a:off x="8090728" y="2153722"/>
                <a:ext cx="3802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5DEC3EC-61E9-618B-F35E-731E4AD930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0728" y="2153722"/>
                <a:ext cx="380232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0113EAC-7149-BB51-CD4C-1A235AB7D352}"/>
              </a:ext>
            </a:extLst>
          </p:cNvPr>
          <p:cNvCxnSpPr>
            <a:cxnSpLocks/>
          </p:cNvCxnSpPr>
          <p:nvPr/>
        </p:nvCxnSpPr>
        <p:spPr>
          <a:xfrm>
            <a:off x="7490388" y="2513529"/>
            <a:ext cx="0" cy="2602171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B321B44-A228-EAA4-E989-70509B590685}"/>
                  </a:ext>
                </a:extLst>
              </p:cNvPr>
              <p:cNvSpPr txBox="1"/>
              <p:nvPr/>
            </p:nvSpPr>
            <p:spPr>
              <a:xfrm>
                <a:off x="7500025" y="3671329"/>
                <a:ext cx="7938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B321B44-A228-EAA4-E989-70509B5906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0025" y="3671329"/>
                <a:ext cx="793807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744A804-12FF-8E8A-24EB-7834567CC118}"/>
                  </a:ext>
                </a:extLst>
              </p:cNvPr>
              <p:cNvSpPr txBox="1"/>
              <p:nvPr/>
            </p:nvSpPr>
            <p:spPr>
              <a:xfrm>
                <a:off x="6183044" y="4809781"/>
                <a:ext cx="7938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744A804-12FF-8E8A-24EB-7834567CC1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3044" y="4809781"/>
                <a:ext cx="793807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3946275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/>
      <p:bldP spid="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𝟏𝟎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29623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𝟏𝟕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296234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355379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28216" y="197441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0" dirty="0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8216" y="1974414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𝟑𝟓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15206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5206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2119741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𝟑𝟐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𝟐𝟒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152685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𝟏𝟕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29623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𝟐𝟓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296234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2765297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𝟑𝟕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𝟒𝟎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378829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𝟐𝟐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29623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𝟏𝟑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296234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1657319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𝟐𝟖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𝟐𝟐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363772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𝟑𝟗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74414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296234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𝟐𝟏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296234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56729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6488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𝟏𝟕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64889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𝟑𝟑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1028305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64889"/>
                <a:ext cx="70403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𝟏𝟐𝟎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64889"/>
                <a:ext cx="704039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305759"/>
                <a:ext cx="70403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𝟏𝟐𝟕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305759"/>
                <a:ext cx="704039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4112112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2050614"/>
                <a:ext cx="5132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𝟏𝟏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2050614"/>
                <a:ext cx="513282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258134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258134"/>
                <a:ext cx="375424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5998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599844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5DEC3EC-61E9-618B-F35E-731E4AD93041}"/>
                  </a:ext>
                </a:extLst>
              </p:cNvPr>
              <p:cNvSpPr txBox="1"/>
              <p:nvPr/>
            </p:nvSpPr>
            <p:spPr>
              <a:xfrm>
                <a:off x="8090728" y="2153722"/>
                <a:ext cx="3802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5DEC3EC-61E9-618B-F35E-731E4AD930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0728" y="2153722"/>
                <a:ext cx="380232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F72F0B1-D8B7-8097-7208-1A9947D4CB26}"/>
                  </a:ext>
                </a:extLst>
              </p:cNvPr>
              <p:cNvSpPr txBox="1"/>
              <p:nvPr/>
            </p:nvSpPr>
            <p:spPr>
              <a:xfrm>
                <a:off x="3846470" y="5135767"/>
                <a:ext cx="3770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F72F0B1-D8B7-8097-7208-1A9947D4CB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6470" y="5135767"/>
                <a:ext cx="377026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0113EAC-7149-BB51-CD4C-1A235AB7D352}"/>
              </a:ext>
            </a:extLst>
          </p:cNvPr>
          <p:cNvCxnSpPr>
            <a:cxnSpLocks/>
          </p:cNvCxnSpPr>
          <p:nvPr/>
        </p:nvCxnSpPr>
        <p:spPr>
          <a:xfrm>
            <a:off x="7490388" y="2513529"/>
            <a:ext cx="0" cy="2602171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1D3A823-2070-A406-ED10-52AD9566534F}"/>
              </a:ext>
            </a:extLst>
          </p:cNvPr>
          <p:cNvCxnSpPr>
            <a:cxnSpLocks/>
          </p:cNvCxnSpPr>
          <p:nvPr/>
        </p:nvCxnSpPr>
        <p:spPr>
          <a:xfrm>
            <a:off x="5200650" y="2513529"/>
            <a:ext cx="0" cy="2602171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423F1BE-93B6-E420-5923-3238A9C1FE6A}"/>
              </a:ext>
            </a:extLst>
          </p:cNvPr>
          <p:cNvGrpSpPr/>
          <p:nvPr/>
        </p:nvGrpSpPr>
        <p:grpSpPr>
          <a:xfrm>
            <a:off x="6582489" y="1731633"/>
            <a:ext cx="1571625" cy="1571625"/>
            <a:chOff x="6582489" y="1731633"/>
            <a:chExt cx="1571625" cy="157162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E964110-EC6D-AA08-55B5-520865BB6910}"/>
                    </a:ext>
                  </a:extLst>
                </p:cNvPr>
                <p:cNvSpPr txBox="1"/>
                <p:nvPr/>
              </p:nvSpPr>
              <p:spPr>
                <a:xfrm>
                  <a:off x="6676513" y="2597942"/>
                  <a:ext cx="59984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𝟒𝟓</m:t>
                        </m:r>
                        <m:r>
                          <a:rPr lang="en-GB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E964110-EC6D-AA08-55B5-520865BB691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76513" y="2597942"/>
                  <a:ext cx="599844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B4EF8E33-9D4D-F4BB-8D71-06C27684648D}"/>
                </a:ext>
              </a:extLst>
            </p:cNvPr>
            <p:cNvSpPr/>
            <p:nvPr/>
          </p:nvSpPr>
          <p:spPr>
            <a:xfrm rot="10800000">
              <a:off x="6582489" y="1731633"/>
              <a:ext cx="1571625" cy="1571625"/>
            </a:xfrm>
            <a:prstGeom prst="arc">
              <a:avLst>
                <a:gd name="adj1" fmla="val 18273454"/>
                <a:gd name="adj2" fmla="val 0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B321B44-A228-EAA4-E989-70509B590685}"/>
                  </a:ext>
                </a:extLst>
              </p:cNvPr>
              <p:cNvSpPr txBox="1"/>
              <p:nvPr/>
            </p:nvSpPr>
            <p:spPr>
              <a:xfrm>
                <a:off x="7500025" y="3671329"/>
                <a:ext cx="7938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B321B44-A228-EAA4-E989-70509B5906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0025" y="3671329"/>
                <a:ext cx="793807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744A804-12FF-8E8A-24EB-7834567CC118}"/>
                  </a:ext>
                </a:extLst>
              </p:cNvPr>
              <p:cNvSpPr txBox="1"/>
              <p:nvPr/>
            </p:nvSpPr>
            <p:spPr>
              <a:xfrm>
                <a:off x="6183044" y="4809781"/>
                <a:ext cx="7938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744A804-12FF-8E8A-24EB-7834567CC1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3044" y="4809781"/>
                <a:ext cx="793807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57C399B-BB4E-D02E-E568-21F46B6D4C64}"/>
                  </a:ext>
                </a:extLst>
              </p:cNvPr>
              <p:cNvSpPr txBox="1"/>
              <p:nvPr/>
            </p:nvSpPr>
            <p:spPr>
              <a:xfrm>
                <a:off x="4272333" y="3671329"/>
                <a:ext cx="9284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57C399B-BB4E-D02E-E568-21F46B6D4C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2333" y="3671329"/>
                <a:ext cx="928459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CEBE80C-DC63-E5A2-5469-2EB183809704}"/>
                  </a:ext>
                </a:extLst>
              </p:cNvPr>
              <p:cNvSpPr txBox="1"/>
              <p:nvPr/>
            </p:nvSpPr>
            <p:spPr>
              <a:xfrm>
                <a:off x="5768901" y="2497849"/>
                <a:ext cx="9284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CEBE80C-DC63-E5A2-5469-2EB1838097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8901" y="2497849"/>
                <a:ext cx="928459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E18493BF-0758-B25C-C2FE-FA14C520D040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702580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8 1.48148E-6 L 0.13984 1.48148E-6 " pathEditMode="fixed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9" grpId="0"/>
      <p:bldP spid="23" grpId="0"/>
      <p:bldP spid="2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6488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𝟑𝟓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64889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𝟒𝟎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1566761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6488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𝟐𝟕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64889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𝟏𝟑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1610485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6488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𝟑𝟖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64889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0" dirty="0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121335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6488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𝟏𝟗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64889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𝟑𝟏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109575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6488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𝟏𝟗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64889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𝟒𝟏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4088897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196488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𝟏𝟎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1964889"/>
                <a:ext cx="550151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𝟐𝟎</m:t>
                    </m:r>
                  </m:oMath>
                </a14:m>
                <a:r>
                  <a:rPr lang="en-GB" sz="2000" dirty="0"/>
                  <a:t> </a:t>
                </a:r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305759"/>
                <a:ext cx="550151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646331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62BD47-4E0F-5486-286F-0E3AE5717F7F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FDAD66-C424-AFD4-642F-6E051F155200}"/>
              </a:ext>
            </a:extLst>
          </p:cNvPr>
          <p:cNvSpPr txBox="1"/>
          <p:nvPr/>
        </p:nvSpPr>
        <p:spPr>
          <a:xfrm>
            <a:off x="11096800" y="32637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SIC_91</a:t>
            </a:r>
          </a:p>
        </p:txBody>
      </p:sp>
    </p:spTree>
    <p:extLst>
      <p:ext uri="{BB962C8B-B14F-4D97-AF65-F5344CB8AC3E}">
        <p14:creationId xmlns:p14="http://schemas.microsoft.com/office/powerpoint/2010/main" val="3090359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2050614"/>
                <a:ext cx="5132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𝟏𝟏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2050614"/>
                <a:ext cx="513282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258134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258134"/>
                <a:ext cx="375424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5998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599844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5DEC3EC-61E9-618B-F35E-731E4AD93041}"/>
                  </a:ext>
                </a:extLst>
              </p:cNvPr>
              <p:cNvSpPr txBox="1"/>
              <p:nvPr/>
            </p:nvSpPr>
            <p:spPr>
              <a:xfrm>
                <a:off x="8090728" y="2153722"/>
                <a:ext cx="3802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5DEC3EC-61E9-618B-F35E-731E4AD930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0728" y="2153722"/>
                <a:ext cx="380232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F72F0B1-D8B7-8097-7208-1A9947D4CB26}"/>
                  </a:ext>
                </a:extLst>
              </p:cNvPr>
              <p:cNvSpPr txBox="1"/>
              <p:nvPr/>
            </p:nvSpPr>
            <p:spPr>
              <a:xfrm>
                <a:off x="3846470" y="5135767"/>
                <a:ext cx="3770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F72F0B1-D8B7-8097-7208-1A9947D4CB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6470" y="5135767"/>
                <a:ext cx="377026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0113EAC-7149-BB51-CD4C-1A235AB7D352}"/>
              </a:ext>
            </a:extLst>
          </p:cNvPr>
          <p:cNvCxnSpPr>
            <a:cxnSpLocks/>
          </p:cNvCxnSpPr>
          <p:nvPr/>
        </p:nvCxnSpPr>
        <p:spPr>
          <a:xfrm>
            <a:off x="7490388" y="2513529"/>
            <a:ext cx="0" cy="2602171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1D3A823-2070-A406-ED10-52AD9566534F}"/>
              </a:ext>
            </a:extLst>
          </p:cNvPr>
          <p:cNvCxnSpPr>
            <a:cxnSpLocks/>
          </p:cNvCxnSpPr>
          <p:nvPr/>
        </p:nvCxnSpPr>
        <p:spPr>
          <a:xfrm>
            <a:off x="5200650" y="2513529"/>
            <a:ext cx="0" cy="2602171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E964110-EC6D-AA08-55B5-520865BB6910}"/>
                  </a:ext>
                </a:extLst>
              </p:cNvPr>
              <p:cNvSpPr txBox="1"/>
              <p:nvPr/>
            </p:nvSpPr>
            <p:spPr>
              <a:xfrm>
                <a:off x="6676513" y="2597942"/>
                <a:ext cx="5998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E964110-EC6D-AA08-55B5-520865BB69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6513" y="2597942"/>
                <a:ext cx="599844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Arc 17">
            <a:extLst>
              <a:ext uri="{FF2B5EF4-FFF2-40B4-BE49-F238E27FC236}">
                <a16:creationId xmlns:a16="http://schemas.microsoft.com/office/drawing/2014/main" id="{B4EF8E33-9D4D-F4BB-8D71-06C27684648D}"/>
              </a:ext>
            </a:extLst>
          </p:cNvPr>
          <p:cNvSpPr/>
          <p:nvPr/>
        </p:nvSpPr>
        <p:spPr>
          <a:xfrm rot="10800000">
            <a:off x="6582489" y="1731633"/>
            <a:ext cx="1571625" cy="1571625"/>
          </a:xfrm>
          <a:prstGeom prst="arc">
            <a:avLst>
              <a:gd name="adj1" fmla="val 18273454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744A804-12FF-8E8A-24EB-7834567CC118}"/>
                  </a:ext>
                </a:extLst>
              </p:cNvPr>
              <p:cNvSpPr txBox="1"/>
              <p:nvPr/>
            </p:nvSpPr>
            <p:spPr>
              <a:xfrm>
                <a:off x="6183044" y="4809781"/>
                <a:ext cx="7938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744A804-12FF-8E8A-24EB-7834567CC1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3044" y="4809781"/>
                <a:ext cx="793807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57C399B-BB4E-D02E-E568-21F46B6D4C64}"/>
                  </a:ext>
                </a:extLst>
              </p:cNvPr>
              <p:cNvSpPr txBox="1"/>
              <p:nvPr/>
            </p:nvSpPr>
            <p:spPr>
              <a:xfrm>
                <a:off x="4272333" y="3671329"/>
                <a:ext cx="9284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57C399B-BB4E-D02E-E568-21F46B6D4C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2333" y="3671329"/>
                <a:ext cx="928459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CEBE80C-DC63-E5A2-5469-2EB183809704}"/>
                  </a:ext>
                </a:extLst>
              </p:cNvPr>
              <p:cNvSpPr txBox="1"/>
              <p:nvPr/>
            </p:nvSpPr>
            <p:spPr>
              <a:xfrm>
                <a:off x="5768901" y="2497849"/>
                <a:ext cx="9284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CEBE80C-DC63-E5A2-5469-2EB1838097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8901" y="2497849"/>
                <a:ext cx="928459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F1A4C8-30CC-EAD2-4FF0-4476B08BD6D0}"/>
                  </a:ext>
                </a:extLst>
              </p:cNvPr>
              <p:cNvSpPr txBox="1"/>
              <p:nvPr/>
            </p:nvSpPr>
            <p:spPr>
              <a:xfrm>
                <a:off x="9199187" y="3671329"/>
                <a:ext cx="7938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F1A4C8-30CC-EAD2-4FF0-4476B08BD6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187" y="3671329"/>
                <a:ext cx="793807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3BB64846-61D8-ABAD-5811-2D4E0E5C71A2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108729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48148E-6 L -0.19844 1.48148E-6 " pathEditMode="fixed" rAng="0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2050614"/>
                <a:ext cx="5132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𝟏𝟏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2050614"/>
                <a:ext cx="513282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258134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258134"/>
                <a:ext cx="375424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5998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599844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5DEC3EC-61E9-618B-F35E-731E4AD93041}"/>
                  </a:ext>
                </a:extLst>
              </p:cNvPr>
              <p:cNvSpPr txBox="1"/>
              <p:nvPr/>
            </p:nvSpPr>
            <p:spPr>
              <a:xfrm>
                <a:off x="8090728" y="2153722"/>
                <a:ext cx="3802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5DEC3EC-61E9-618B-F35E-731E4AD930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0728" y="2153722"/>
                <a:ext cx="380232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F72F0B1-D8B7-8097-7208-1A9947D4CB26}"/>
                  </a:ext>
                </a:extLst>
              </p:cNvPr>
              <p:cNvSpPr txBox="1"/>
              <p:nvPr/>
            </p:nvSpPr>
            <p:spPr>
              <a:xfrm>
                <a:off x="3846470" y="5135767"/>
                <a:ext cx="3770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F72F0B1-D8B7-8097-7208-1A9947D4CB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6470" y="5135767"/>
                <a:ext cx="377026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0113EAC-7149-BB51-CD4C-1A235AB7D352}"/>
              </a:ext>
            </a:extLst>
          </p:cNvPr>
          <p:cNvCxnSpPr>
            <a:cxnSpLocks/>
          </p:cNvCxnSpPr>
          <p:nvPr/>
        </p:nvCxnSpPr>
        <p:spPr>
          <a:xfrm>
            <a:off x="7490388" y="2513529"/>
            <a:ext cx="0" cy="2602171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1D3A823-2070-A406-ED10-52AD9566534F}"/>
              </a:ext>
            </a:extLst>
          </p:cNvPr>
          <p:cNvCxnSpPr>
            <a:cxnSpLocks/>
          </p:cNvCxnSpPr>
          <p:nvPr/>
        </p:nvCxnSpPr>
        <p:spPr>
          <a:xfrm>
            <a:off x="5200650" y="2513529"/>
            <a:ext cx="0" cy="2602171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E964110-EC6D-AA08-55B5-520865BB6910}"/>
                  </a:ext>
                </a:extLst>
              </p:cNvPr>
              <p:cNvSpPr txBox="1"/>
              <p:nvPr/>
            </p:nvSpPr>
            <p:spPr>
              <a:xfrm>
                <a:off x="6676513" y="2597942"/>
                <a:ext cx="5998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E964110-EC6D-AA08-55B5-520865BB69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6513" y="2597942"/>
                <a:ext cx="599844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Arc 17">
            <a:extLst>
              <a:ext uri="{FF2B5EF4-FFF2-40B4-BE49-F238E27FC236}">
                <a16:creationId xmlns:a16="http://schemas.microsoft.com/office/drawing/2014/main" id="{B4EF8E33-9D4D-F4BB-8D71-06C27684648D}"/>
              </a:ext>
            </a:extLst>
          </p:cNvPr>
          <p:cNvSpPr/>
          <p:nvPr/>
        </p:nvSpPr>
        <p:spPr>
          <a:xfrm rot="10800000">
            <a:off x="6582489" y="1731633"/>
            <a:ext cx="1571625" cy="1571625"/>
          </a:xfrm>
          <a:prstGeom prst="arc">
            <a:avLst>
              <a:gd name="adj1" fmla="val 18273454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744A804-12FF-8E8A-24EB-7834567CC118}"/>
                  </a:ext>
                </a:extLst>
              </p:cNvPr>
              <p:cNvSpPr txBox="1"/>
              <p:nvPr/>
            </p:nvSpPr>
            <p:spPr>
              <a:xfrm>
                <a:off x="6183044" y="4809781"/>
                <a:ext cx="7938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744A804-12FF-8E8A-24EB-7834567CC1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3044" y="4809781"/>
                <a:ext cx="793807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CEBE80C-DC63-E5A2-5469-2EB183809704}"/>
                  </a:ext>
                </a:extLst>
              </p:cNvPr>
              <p:cNvSpPr txBox="1"/>
              <p:nvPr/>
            </p:nvSpPr>
            <p:spPr>
              <a:xfrm>
                <a:off x="5768901" y="2497849"/>
                <a:ext cx="9284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CEBE80C-DC63-E5A2-5469-2EB1838097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8901" y="2497849"/>
                <a:ext cx="928459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0C7E9A7-CFC8-BDD2-6DE7-5F169FE7E36F}"/>
                  </a:ext>
                </a:extLst>
              </p:cNvPr>
              <p:cNvSpPr txBox="1"/>
              <p:nvPr/>
            </p:nvSpPr>
            <p:spPr>
              <a:xfrm>
                <a:off x="539719" y="5732979"/>
                <a:ext cx="1101904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Perimeter =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(1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)+(9−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)+</m:t>
                    </m:r>
                    <m:d>
                      <m:dPr>
                        <m:ctrlPr>
                          <a:rPr lang="en-GB" sz="32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9+</m:t>
                        </m:r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 +(1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) = </m:t>
                    </m:r>
                    <m:r>
                      <a:rPr lang="en-GB" sz="3200" b="1" i="1" dirty="0" smtClean="0">
                        <a:latin typeface="Cambria Math" panose="02040503050406030204" pitchFamily="18" charset="0"/>
                      </a:rPr>
                      <m:t>𝟒𝟎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0C7E9A7-CFC8-BDD2-6DE7-5F169FE7E3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719" y="5732979"/>
                <a:ext cx="11019042" cy="584775"/>
              </a:xfrm>
              <a:prstGeom prst="rect">
                <a:avLst/>
              </a:prstGeom>
              <a:blipFill>
                <a:blip r:embed="rId10"/>
                <a:stretch>
                  <a:fillRect l="-1439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F1A4C8-30CC-EAD2-4FF0-4476B08BD6D0}"/>
                  </a:ext>
                </a:extLst>
              </p:cNvPr>
              <p:cNvSpPr txBox="1"/>
              <p:nvPr/>
            </p:nvSpPr>
            <p:spPr>
              <a:xfrm>
                <a:off x="9199187" y="3671329"/>
                <a:ext cx="7938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F1A4C8-30CC-EAD2-4FF0-4476B08BD6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9187" y="3671329"/>
                <a:ext cx="793807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9BDD55F-98A6-6EB1-35C9-DD2D5A564923}"/>
                  </a:ext>
                </a:extLst>
              </p:cNvPr>
              <p:cNvSpPr txBox="1"/>
              <p:nvPr/>
            </p:nvSpPr>
            <p:spPr>
              <a:xfrm>
                <a:off x="1855075" y="3672895"/>
                <a:ext cx="9284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9BDD55F-98A6-6EB1-35C9-DD2D5A5649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5075" y="3672895"/>
                <a:ext cx="928459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DBC3C5E1-3F92-85D2-4B16-CEFC122B1A6A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253559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8206-EECA-3CED-DAA2-DFECF439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91" y="1072029"/>
            <a:ext cx="7443159" cy="652205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What’s the perimeter of the rectangle?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B56857-07CD-7FFF-15AB-C7DC16666138}"/>
              </a:ext>
            </a:extLst>
          </p:cNvPr>
          <p:cNvSpPr/>
          <p:nvPr/>
        </p:nvSpPr>
        <p:spPr>
          <a:xfrm>
            <a:off x="2886075" y="2513529"/>
            <a:ext cx="6098899" cy="2628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BD1B45-72C7-AB00-49C6-7DEE05C29106}"/>
              </a:ext>
            </a:extLst>
          </p:cNvPr>
          <p:cNvCxnSpPr>
            <a:cxnSpLocks/>
          </p:cNvCxnSpPr>
          <p:nvPr/>
        </p:nvCxnSpPr>
        <p:spPr>
          <a:xfrm flipV="1">
            <a:off x="5200650" y="2513529"/>
            <a:ext cx="2295525" cy="26289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/>
              <p:nvPr/>
            </p:nvSpPr>
            <p:spPr>
              <a:xfrm>
                <a:off x="5013697" y="2050614"/>
                <a:ext cx="5132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𝟏𝟏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9E7370-2B84-705A-6F3D-BA84572BB8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97" y="2050614"/>
                <a:ext cx="513282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/>
              <p:nvPr/>
            </p:nvSpPr>
            <p:spPr>
              <a:xfrm>
                <a:off x="6971642" y="5258134"/>
                <a:ext cx="375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r>
                  <a:rPr lang="en-GB" dirty="0"/>
                  <a:t> 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18933FE-ECB7-19C9-6823-0CC7EAC2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642" y="5258134"/>
                <a:ext cx="375424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/>
              <p:nvPr/>
            </p:nvSpPr>
            <p:spPr>
              <a:xfrm>
                <a:off x="5500687" y="4746368"/>
                <a:ext cx="5998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GB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A9275C-C5BF-5C4B-5FAB-7C94EEB3A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87" y="4746368"/>
                <a:ext cx="599844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10B41EB-D955-60C4-797D-A5E3AF1977C4}"/>
              </a:ext>
            </a:extLst>
          </p:cNvPr>
          <p:cNvSpPr/>
          <p:nvPr/>
        </p:nvSpPr>
        <p:spPr>
          <a:xfrm>
            <a:off x="4543425" y="4362926"/>
            <a:ext cx="1571625" cy="1571625"/>
          </a:xfrm>
          <a:prstGeom prst="arc">
            <a:avLst>
              <a:gd name="adj1" fmla="val 18226022"/>
              <a:gd name="adj2" fmla="val 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310C4DA-7170-5914-7BF5-8E7011D48CB4}"/>
              </a:ext>
            </a:extLst>
          </p:cNvPr>
          <p:cNvCxnSpPr/>
          <p:nvPr/>
        </p:nvCxnSpPr>
        <p:spPr>
          <a:xfrm>
            <a:off x="2886075" y="2368296"/>
            <a:ext cx="4610100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655062-11D2-C1E7-2214-39B376D090B3}"/>
              </a:ext>
            </a:extLst>
          </p:cNvPr>
          <p:cNvCxnSpPr>
            <a:cxnSpLocks/>
          </p:cNvCxnSpPr>
          <p:nvPr/>
        </p:nvCxnSpPr>
        <p:spPr>
          <a:xfrm>
            <a:off x="5205603" y="5300472"/>
            <a:ext cx="3779371" cy="0"/>
          </a:xfrm>
          <a:prstGeom prst="straightConnector1">
            <a:avLst/>
          </a:prstGeom>
          <a:ln w="19050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0C7E9A7-CFC8-BDD2-6DE7-5F169FE7E36F}"/>
                  </a:ext>
                </a:extLst>
              </p:cNvPr>
              <p:cNvSpPr txBox="1"/>
              <p:nvPr/>
            </p:nvSpPr>
            <p:spPr>
              <a:xfrm>
                <a:off x="4485624" y="5732979"/>
                <a:ext cx="32207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Perimeter =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3200" b="1" i="1" dirty="0" smtClean="0">
                        <a:latin typeface="Cambria Math" panose="02040503050406030204" pitchFamily="18" charset="0"/>
                      </a:rPr>
                      <m:t>𝟒𝟎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0C7E9A7-CFC8-BDD2-6DE7-5F169FE7E3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624" y="5732979"/>
                <a:ext cx="3220753" cy="584775"/>
              </a:xfrm>
              <a:prstGeom prst="rect">
                <a:avLst/>
              </a:prstGeom>
              <a:blipFill>
                <a:blip r:embed="rId5"/>
                <a:stretch>
                  <a:fillRect l="-4924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id="{9D173BA8-6D1B-BE64-983A-846805EF74A0}"/>
              </a:ext>
            </a:extLst>
          </p:cNvPr>
          <p:cNvSpPr txBox="1"/>
          <p:nvPr/>
        </p:nvSpPr>
        <p:spPr>
          <a:xfrm>
            <a:off x="9670127" y="1539568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drawn to scale)</a:t>
            </a:r>
          </a:p>
        </p:txBody>
      </p:sp>
    </p:spTree>
    <p:extLst>
      <p:ext uri="{BB962C8B-B14F-4D97-AF65-F5344CB8AC3E}">
        <p14:creationId xmlns:p14="http://schemas.microsoft.com/office/powerpoint/2010/main" val="397988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7B24E1B-7FFF-8FD8-DF6A-7E687345E0AA}"/>
              </a:ext>
            </a:extLst>
          </p:cNvPr>
          <p:cNvSpPr txBox="1"/>
          <p:nvPr/>
        </p:nvSpPr>
        <p:spPr>
          <a:xfrm>
            <a:off x="3552825" y="150039"/>
            <a:ext cx="4352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Puzzling Perimeter - 1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10DB859-39C6-67FF-D901-AE08963D1CB9}"/>
                  </a:ext>
                </a:extLst>
              </p:cNvPr>
              <p:cNvSpPr txBox="1"/>
              <p:nvPr/>
            </p:nvSpPr>
            <p:spPr>
              <a:xfrm>
                <a:off x="733648" y="3059668"/>
                <a:ext cx="10685720" cy="32571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800" dirty="0"/>
                  <a:t>Note that the values of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sz="2800" dirty="0"/>
                  <a:t> and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GB" sz="2800" dirty="0"/>
                  <a:t> were not determined.  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800" dirty="0"/>
                  <a:t>This is because there are no unique values for them.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800" dirty="0"/>
                  <a:t>Since 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sz="2800" dirty="0"/>
                  <a:t>  we know that 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GB" sz="2800" dirty="0"/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800" dirty="0"/>
                  <a:t>Since the depth of the rectangle is 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sz="2800" dirty="0"/>
                  <a:t> , as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sz="2800" dirty="0"/>
                  <a:t> increases the depth decreases by the same amount and the perimeter does not change.</a:t>
                </a: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10DB859-39C6-67FF-D901-AE08963D1C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648" y="3059668"/>
                <a:ext cx="10685720" cy="3257174"/>
              </a:xfrm>
              <a:prstGeom prst="rect">
                <a:avLst/>
              </a:prstGeom>
              <a:blipFill>
                <a:blip r:embed="rId2"/>
                <a:stretch>
                  <a:fillRect l="-1141" b="-4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Picture 28">
            <a:extLst>
              <a:ext uri="{FF2B5EF4-FFF2-40B4-BE49-F238E27FC236}">
                <a16:creationId xmlns:a16="http://schemas.microsoft.com/office/drawing/2014/main" id="{1B9AB349-8F7E-3D9E-7D31-72778B7BFE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659" y="807389"/>
            <a:ext cx="4817255" cy="2118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403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BB5A004-0ED2-04EB-141A-2A51E33B6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648" y="233916"/>
            <a:ext cx="4477734" cy="3420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83337A6-9F80-7222-AF83-D34F923F44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7189" y="197749"/>
            <a:ext cx="4769428" cy="3420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2FE769-3D17-F339-A5EA-90AC52A2CF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734" y="3846798"/>
            <a:ext cx="5328116" cy="3420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A72D563-6615-06B0-AB4D-147DA20BA0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7189" y="3882965"/>
            <a:ext cx="5593078" cy="342000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3182A27-2030-44B2-9015-2CB24E1BE5B7}"/>
              </a:ext>
            </a:extLst>
          </p:cNvPr>
          <p:cNvCxnSpPr/>
          <p:nvPr/>
        </p:nvCxnSpPr>
        <p:spPr>
          <a:xfrm>
            <a:off x="74428" y="3753289"/>
            <a:ext cx="11940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1937EBD-AC77-8DC3-649B-17964A465E3D}"/>
              </a:ext>
            </a:extLst>
          </p:cNvPr>
          <p:cNvCxnSpPr/>
          <p:nvPr/>
        </p:nvCxnSpPr>
        <p:spPr>
          <a:xfrm>
            <a:off x="5512850" y="85060"/>
            <a:ext cx="0" cy="6698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320CF68-7343-6B3B-2590-DAA8FF770DE9}"/>
              </a:ext>
            </a:extLst>
          </p:cNvPr>
          <p:cNvSpPr txBox="1"/>
          <p:nvPr/>
        </p:nvSpPr>
        <p:spPr>
          <a:xfrm>
            <a:off x="10422344" y="197749"/>
            <a:ext cx="1646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Some examples</a:t>
            </a:r>
          </a:p>
        </p:txBody>
      </p:sp>
    </p:spTree>
    <p:extLst>
      <p:ext uri="{BB962C8B-B14F-4D97-AF65-F5344CB8AC3E}">
        <p14:creationId xmlns:p14="http://schemas.microsoft.com/office/powerpoint/2010/main" val="2950045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7F18F-D1CF-3AFA-582C-8B66F9392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A3E26-D856-1633-A085-8B90D56A5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86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2852</TotalTime>
  <Words>862</Words>
  <Application>Microsoft Office PowerPoint</Application>
  <PresentationFormat>Widescreen</PresentationFormat>
  <Paragraphs>235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Bradley Hand ITC</vt:lpstr>
      <vt:lpstr>Calibri</vt:lpstr>
      <vt:lpstr>Calibri Light</vt:lpstr>
      <vt:lpstr>Cambria Math</vt:lpstr>
      <vt:lpstr>Comic Sans MS</vt:lpstr>
      <vt:lpstr>Office Theme</vt:lpstr>
      <vt:lpstr>Puzzling Perimeter - 1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PowerPoint Presentation</vt:lpstr>
      <vt:lpstr>PowerPoint Presentation</vt:lpstr>
      <vt:lpstr>PowerPoint Presentation</vt:lpstr>
      <vt:lpstr>Note to Teacher</vt:lpstr>
      <vt:lpstr>Resources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  <vt:lpstr>What’s the perimeter of the rectangle?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Mathsisstillfun</dc:title>
  <dc:creator>John Burke</dc:creator>
  <cp:lastModifiedBy>John Burke</cp:lastModifiedBy>
  <cp:revision>12</cp:revision>
  <dcterms:created xsi:type="dcterms:W3CDTF">2022-10-17T21:23:53Z</dcterms:created>
  <dcterms:modified xsi:type="dcterms:W3CDTF">2022-11-22T16:06:37Z</dcterms:modified>
</cp:coreProperties>
</file>